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7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65" r:id="rId22"/>
    <p:sldId id="290" r:id="rId23"/>
    <p:sldId id="291" r:id="rId24"/>
    <p:sldId id="292" r:id="rId25"/>
    <p:sldId id="293" r:id="rId26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96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786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0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24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45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45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31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4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2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53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2404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6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9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4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19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mailto:olegavsim@gmail.com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Исследование банковских клиентов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767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Исследование выполнил </a:t>
            </a: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Герасимчук Олег</a:t>
            </a: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 рамках курса по анализу данных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89" y="55151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31.05.2025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данных о клиентах: Демография и транзакции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Приветствуем, коллеги! Сегодня мы погрузимся в мир данных о клиентах. Наша цель — раскрыть ключевые закономерности поведения. Мы проанализируем демографические данные и транзакционную активность. Это поможет принять обоснованные решения.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709613"/>
            <a:ext cx="13075444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Демография клиентов: Распределение по полу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3" y="1898213"/>
            <a:ext cx="6339483" cy="4337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994" y="1851660"/>
            <a:ext cx="6339483" cy="165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Мы начинаем с анализа распределения клиентов по полу. Это базовый, но важный демографический показатель. Он помогает понять состав нашей клиентской базы. Визуализация включает круговую диаграмму и гистограмму для наглядности.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94" y="3737372"/>
            <a:ext cx="6339483" cy="331291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9421178" y="7080766"/>
            <a:ext cx="206693" cy="206693"/>
          </a:xfrm>
          <a:prstGeom prst="roundRect">
            <a:avLst>
              <a:gd name="adj" fmla="val 8848"/>
            </a:avLst>
          </a:prstGeom>
          <a:solidFill>
            <a:srgbClr val="004D35"/>
          </a:solidFill>
          <a:ln/>
        </p:spPr>
      </p:sp>
      <p:sp>
        <p:nvSpPr>
          <p:cNvPr id="7" name="Text 3"/>
          <p:cNvSpPr/>
          <p:nvPr/>
        </p:nvSpPr>
        <p:spPr>
          <a:xfrm>
            <a:off x="9688830" y="7080766"/>
            <a:ext cx="979646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Мужчины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820876" y="7080766"/>
            <a:ext cx="206693" cy="206693"/>
          </a:xfrm>
          <a:prstGeom prst="roundRect">
            <a:avLst>
              <a:gd name="adj" fmla="val 8848"/>
            </a:avLst>
          </a:prstGeom>
          <a:solidFill>
            <a:srgbClr val="009E6D"/>
          </a:solidFill>
          <a:ln/>
        </p:spPr>
      </p:sp>
      <p:sp>
        <p:nvSpPr>
          <p:cNvPr id="9" name="Text 5"/>
          <p:cNvSpPr/>
          <p:nvPr/>
        </p:nvSpPr>
        <p:spPr>
          <a:xfrm>
            <a:off x="11088529" y="7080766"/>
            <a:ext cx="99548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Женщины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1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973252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Возрастные категории клиентов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1049" y="4488418"/>
            <a:ext cx="4142423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25-35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65421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Лет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1049" y="5966936"/>
            <a:ext cx="414242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Самый активный сегмент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43870" y="4488418"/>
            <a:ext cx="414254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10-15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38242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Лет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43870" y="5966936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Шаг для групп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6810" y="4488418"/>
            <a:ext cx="414254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40%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11182" y="549056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Активность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6810" y="5966936"/>
            <a:ext cx="414254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Доля транзакций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1049" y="6567130"/>
            <a:ext cx="1308830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Клиенты были разделены на возрастные группы с шагом 10-15 лет. Это позволяет выявить наиболее активные сегменты. Возрастной анализ критичен для таргетирования предложений. Самый активный возрастной сегмент показан на графике.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608052"/>
            <a:ext cx="7730014" cy="189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Динамика транзакций: Дневные и месячные колебания</a:t>
            </a:r>
            <a:endParaRPr kumimoji="0" 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20564" y="2804874"/>
            <a:ext cx="22860" cy="3296483"/>
          </a:xfrm>
          <a:prstGeom prst="roundRect">
            <a:avLst>
              <a:gd name="adj" fmla="val 795336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624935" y="3020616"/>
            <a:ext cx="606028" cy="22860"/>
          </a:xfrm>
          <a:prstGeom prst="roundRect">
            <a:avLst>
              <a:gd name="adj" fmla="val 795336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193334" y="2804874"/>
            <a:ext cx="454462" cy="454462"/>
          </a:xfrm>
          <a:prstGeom prst="roundRect">
            <a:avLst>
              <a:gd name="adj" fmla="val 4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98" y="2842677"/>
            <a:ext cx="303014" cy="3787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0691" y="287428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Дневные Пики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30691" y="3311128"/>
            <a:ext cx="649271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Определяем часы максимальной активности транзакций.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624935" y="4254103"/>
            <a:ext cx="606028" cy="22860"/>
          </a:xfrm>
          <a:prstGeom prst="roundRect">
            <a:avLst>
              <a:gd name="adj" fmla="val 795336"/>
            </a:avLst>
          </a:prstGeom>
          <a:solidFill>
            <a:srgbClr val="B7D5CA"/>
          </a:solidFill>
          <a:ln/>
        </p:spPr>
      </p:sp>
      <p:sp>
        <p:nvSpPr>
          <p:cNvPr id="11" name="Shape 7"/>
          <p:cNvSpPr/>
          <p:nvPr/>
        </p:nvSpPr>
        <p:spPr>
          <a:xfrm>
            <a:off x="6193334" y="4038362"/>
            <a:ext cx="454462" cy="454462"/>
          </a:xfrm>
          <a:prstGeom prst="roundRect">
            <a:avLst>
              <a:gd name="adj" fmla="val 4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998" y="4076164"/>
            <a:ext cx="303014" cy="3787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30691" y="4107775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Месячные Тренды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430691" y="4544616"/>
            <a:ext cx="649271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Изучаем сезонные изменения в количестве операций.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624935" y="5487591"/>
            <a:ext cx="606028" cy="22860"/>
          </a:xfrm>
          <a:prstGeom prst="roundRect">
            <a:avLst>
              <a:gd name="adj" fmla="val 795336"/>
            </a:avLst>
          </a:prstGeom>
          <a:solidFill>
            <a:srgbClr val="B7D5CA"/>
          </a:solidFill>
          <a:ln/>
        </p:spPr>
      </p:sp>
      <p:sp>
        <p:nvSpPr>
          <p:cNvPr id="16" name="Shape 11"/>
          <p:cNvSpPr/>
          <p:nvPr/>
        </p:nvSpPr>
        <p:spPr>
          <a:xfrm>
            <a:off x="6193334" y="5271849"/>
            <a:ext cx="454462" cy="454462"/>
          </a:xfrm>
          <a:prstGeom prst="roundRect">
            <a:avLst>
              <a:gd name="adj" fmla="val 4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998" y="5309652"/>
            <a:ext cx="303014" cy="3787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30691" y="5341263"/>
            <a:ext cx="2695099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Часовые Колебания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30691" y="5778103"/>
            <a:ext cx="649271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Анализируем изменение активности в течение суток.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193393" y="6328529"/>
            <a:ext cx="773001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Мы тщательно изучили динамику изменения количества транзакций. Анализируем как дневные, так и месячные колебания активности. Это позволяет выявить закономерности использования платформы. Понимание пиков и спадов улучшает планирование ресурсов.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678" y="864394"/>
            <a:ext cx="7751445" cy="1865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Продолжительность транзакций: Миллисекунды в минуты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82678" y="3027998"/>
            <a:ext cx="3776305" cy="1479828"/>
          </a:xfrm>
          <a:prstGeom prst="roundRect">
            <a:avLst>
              <a:gd name="adj" fmla="val 121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9251" y="3234571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Расчет Средней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89251" y="3664744"/>
            <a:ext cx="336315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Вычисляем среднюю продолжительность транзакций.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57936" y="3027998"/>
            <a:ext cx="3776305" cy="1479828"/>
          </a:xfrm>
          <a:prstGeom prst="roundRect">
            <a:avLst>
              <a:gd name="adj" fmla="val 121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4510" y="3234571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Перевод Единиц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4510" y="3664744"/>
            <a:ext cx="336315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Конвертируем миллисекунды в удобные для анализа минуты.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82678" y="4706779"/>
            <a:ext cx="7751445" cy="1161574"/>
          </a:xfrm>
          <a:prstGeom prst="roundRect">
            <a:avLst>
              <a:gd name="adj" fmla="val 1541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9251" y="4913352"/>
            <a:ext cx="24869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Оптимизация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89251" y="5343525"/>
            <a:ext cx="733829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Анализ помогает в поиске точек для оптимизации процессов.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82678" y="6092071"/>
            <a:ext cx="7751445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Мы рассчитали среднюю продолжительность транзакций. Важным этапом является перевод времени из миллисекунд в минуты. Это делает данные более понятными и пригодными для интерпретации. Оптимизация процессов зависит от этих показателей.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3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корреляционных связей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32021"/>
            <a:ext cx="75564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396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298334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Переменная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17508" y="29833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Пол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02743" y="29833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Регион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87979" y="298334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Активность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01410" y="348996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63366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Пол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917508" y="363366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1.0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743" y="363366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0.15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87979" y="363366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0.22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01410" y="414027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2839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Регион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917508" y="42839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0.15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802743" y="42839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1.0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87979" y="42839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0.48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801410" y="479059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493430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Активность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917508" y="493430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0.22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802743" y="493430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0.48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87979" y="493430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1.0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93790" y="570368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Исследуем взаимосвязь между различными переменными. Ключевые параметры: пол, регион и активность клиентов. Мы построили матрицу корреляций для наглядности. Это выявляет скрытые зависимости в данных.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704255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Детали временных исследований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292787"/>
            <a:ext cx="1024890" cy="1229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497693"/>
            <a:ext cx="281820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Ежедневный анализ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49780" y="2940963"/>
            <a:ext cx="63767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Глубокое изучение суточной динамики транзакций.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522702"/>
            <a:ext cx="1024890" cy="1229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3727609"/>
            <a:ext cx="299180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Ежемесячный анализ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9780" y="4170878"/>
            <a:ext cx="63767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Изучение месячных изменений и трендов активности.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4752618"/>
            <a:ext cx="1024890" cy="1229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495752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Факторы влияния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49780" y="5400794"/>
            <a:ext cx="63767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Определение причин колебаний клиентской активности.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7471" y="6213158"/>
            <a:ext cx="770905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Проведен глубокий анализ ежедневной и ежемесячной динамики транзакций. Мы выявили, что влияет на колебания активности клиентов. Это включает факторы времени суток и дня недели. Понимание этих деталей помогает прогнозировать нагрузку.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749498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Промежуточные результаты этапа анализа</a:t>
            </a:r>
            <a:endParaRPr kumimoji="0" 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90655" y="2308860"/>
            <a:ext cx="452676" cy="452676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6081" y="234654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44546" y="2377916"/>
            <a:ext cx="3088124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Демографические Выводы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44546" y="3127534"/>
            <a:ext cx="3088124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Выявлены ключевые демографические сегменты. Определены их поведенческие особенности.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130" y="2308860"/>
            <a:ext cx="452676" cy="452676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9556" y="234654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38021" y="2377916"/>
            <a:ext cx="3088124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Транзакционные Паттерны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38021" y="3127534"/>
            <a:ext cx="3088124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Обнаружены основные пики и спады активности. Это позволяет оптимизировать операции.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90655" y="4817745"/>
            <a:ext cx="452676" cy="452676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66081" y="4855428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4546" y="4886801"/>
            <a:ext cx="323588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Корреляционные Связи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4546" y="5321975"/>
            <a:ext cx="708159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Установлены значимые взаимосвязи между данными. Это улучшает прогнозные модели.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90655" y="6192203"/>
            <a:ext cx="7735491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На этапе предварительного анализа сделаны важные выводы. Мы определили основные паттерны поведения клиентов. Выявили сильные корреляции между различными данными. Это фундамент для дальнейших действий и рекомендаций.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4693"/>
            <a:ext cx="10734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Визуализация результатов анализа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663071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2663071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2663071"/>
            <a:ext cx="4221599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78608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Мы представляем графики и диаграммы для наглядности выводов. Используем гистограммы, круговые диаграммы и линейные графики. Визуализация делает сложные данные доступными. Она позволяет быстро понять ключевые тренды.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Дополнительные аспекты анализа и временной аспект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94761" y="426100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Качество данных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4023" y="4726781"/>
            <a:ext cx="383393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Проверка на пропуски и аномалии.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58" y="4188381"/>
            <a:ext cx="322302" cy="4029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694" y="2859643"/>
            <a:ext cx="29402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Прогнозные модели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4694" y="3325416"/>
            <a:ext cx="39416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Применение для будущей активности.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071" y="3231594"/>
            <a:ext cx="322302" cy="402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694" y="5317569"/>
            <a:ext cx="35112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Пользовательский опыт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4694" y="5783342"/>
            <a:ext cx="39416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Анализ взаимодействия с платформой.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842" y="2369939"/>
            <a:ext cx="4592717" cy="459271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320" y="5974318"/>
            <a:ext cx="322302" cy="40290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4023" y="7204948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Важно учесть нестандартные подходы к обработке данных. Мы строим линии трендов и рассеяния. Это необходимо для понимания суточной и месячной динамики. Дополнительные аспекты углубляют наше понимание.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328"/>
            <a:ext cx="6011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Цели исследования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559135"/>
            <a:ext cx="3870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и интерпретация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Данные транзакций для улучшения продуктового портфеля.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943951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Разработка решений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Поиск эффективных решений для бизнеса.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Анализ активности клиентов банка: повышение доходности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Приветствуем руководство и заинтересованные стороны. Эта презентация раскрывает ключевые инсайты об активности наших клиентов и их влиянии на доходы банка.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1808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Bold" pitchFamily="34" charset="0"/>
                <a:ea typeface="Syne Bold" pitchFamily="34" charset="-122"/>
                <a:cs typeface="Syne Bold" pitchFamily="34" charset="-120"/>
              </a:rPr>
              <a:t>by Oleg Avsim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12121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Ранжирование клиентов по активности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4768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Выявление активных клиентов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Наши самые активные клиенты приносят основной доход.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Частые транзакции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Использование множества услуг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Высокий средний чек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Вклад в доходы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Глубокий анализ их вклада в финансовые показатели банка.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Доля в чистой прибыли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Потенциал роста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Лояльность и удержание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Дополнительные методы анализа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1520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056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Кластерный анализ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439531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Группировка клиентов по схожим поведению.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51520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Сегментация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Выделение целевых сегментов для точечных предложений.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62582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1184"/>
            <a:ext cx="4040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Метод главных компонент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Определение ключевых факторов клиентской активности.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10975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F0F4F1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Ключевые выводы и рекомендации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4410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Фокус на активных клиентах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4862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Обеспечивает максимальную выгоду банку.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4696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Персонализация предложений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63505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Удержание и развитие наиболее прибыльных сегментов.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3530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Оптимизация ресурсов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57155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Эффективное распределение усилий и инвестиций.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1136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Благодарим за внимание!</a:t>
            </a:r>
            <a:endParaRPr kumimoji="0" lang="ru-RU" sz="1750" b="0" i="0" u="none" strike="noStrike" kern="1200" cap="none" spc="0" normalizeH="0" baseline="0" noProof="0" dirty="0">
              <a:ln>
                <a:noFill/>
              </a:ln>
              <a:solidFill>
                <a:srgbClr val="D7E5D8"/>
              </a:solidFill>
              <a:effectLst/>
              <a:uLnTx/>
              <a:uFillTx/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 Для </a:t>
            </a:r>
            <a:r>
              <a:rPr lang="ru-RU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д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ополнительной информации свяжитесь с Олегом Герасимчуком: </a:t>
            </a:r>
            <a:endParaRPr kumimoji="0" lang="ru-RU" sz="1750" b="0" i="0" u="none" strike="noStrike" kern="1200" cap="none" spc="0" normalizeH="0" baseline="0" noProof="0" dirty="0">
              <a:ln>
                <a:noFill/>
              </a:ln>
              <a:solidFill>
                <a:srgbClr val="D7E5D8"/>
              </a:solidFill>
              <a:effectLst/>
              <a:uLnTx/>
              <a:uFillTx/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+7 905 319 25 93, </a:t>
            </a:r>
            <a:r>
              <a:rPr kumimoji="0" lang="en-US" sz="1750" b="0" i="0" u="sng" strike="noStrike" kern="1200" cap="none" spc="0" normalizeH="0" baseline="0" noProof="0" dirty="0">
                <a:ln>
                  <a:noFill/>
                </a:ln>
                <a:solidFill>
                  <a:srgbClr val="A9F00F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olegavsim@gmail.com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E5D8"/>
                </a:solidFill>
                <a:effectLst/>
                <a:uLnTx/>
                <a:uFillTx/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570273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Структура презентации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6445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Постановка задачи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4149" y="2626043"/>
            <a:ext cx="235719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Подготовка данных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684627"/>
            <a:ext cx="371225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Основной аналитический блок</a:t>
            </a:r>
            <a:endParaRPr lang="en-US" sz="17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64149" y="4743212"/>
            <a:ext cx="33881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Промежуточные результаты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64149" y="5801797"/>
            <a:ext cx="26575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Визуализация данных</a:t>
            </a:r>
            <a:endParaRPr lang="en-US" sz="17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Итоговые выводы</a:t>
            </a:r>
            <a:endParaRPr lang="en-US" sz="1700" dirty="0"/>
          </a:p>
        </p:txBody>
      </p:sp>
      <p:sp>
        <p:nvSpPr>
          <p:cNvPr id="15" name="Text 7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 рекомендации.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078" y="664488"/>
            <a:ext cx="5632966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Этап загрузки данных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7078" y="1537573"/>
            <a:ext cx="7822644" cy="5513189"/>
          </a:xfrm>
          <a:prstGeom prst="roundRect">
            <a:avLst>
              <a:gd name="adj" fmla="val 30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4698" y="1545193"/>
            <a:ext cx="7807404" cy="8458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43412" y="1666042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transactionID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250924" y="1666042"/>
            <a:ext cx="352246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Уникальный идентификатор транзакции.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54698" y="2391013"/>
            <a:ext cx="7807404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43412" y="2511862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customerID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50924" y="2511862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Уникальный идентификатор клиента.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54698" y="2934772"/>
            <a:ext cx="7807404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43412" y="3055620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customerDOB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50924" y="3055620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Дата рождения клиента.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54698" y="3478530"/>
            <a:ext cx="7807404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43412" y="3599378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custGender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50924" y="3599378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 клиента.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4698" y="4022288"/>
            <a:ext cx="7807404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43412" y="4143137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custLocation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250924" y="4143137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Местоположение клиента.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154698" y="4566047"/>
            <a:ext cx="7807404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43412" y="4686895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custAccountBalance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0250924" y="4686895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Баланс счета клиента.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6154698" y="5109805"/>
            <a:ext cx="7807404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43412" y="5230654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transactionDate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10250924" y="5230654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Дата транзакции.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6154698" y="5653564"/>
            <a:ext cx="7807404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343412" y="5774412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transactionTime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10250924" y="5774412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Время транзакции.</a:t>
            </a:r>
            <a:endParaRPr lang="en-US" sz="1450" dirty="0"/>
          </a:p>
        </p:txBody>
      </p:sp>
      <p:sp>
        <p:nvSpPr>
          <p:cNvPr id="29" name="Shape 26"/>
          <p:cNvSpPr/>
          <p:nvPr/>
        </p:nvSpPr>
        <p:spPr>
          <a:xfrm>
            <a:off x="6154698" y="6197322"/>
            <a:ext cx="7807404" cy="8458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343412" y="6318171"/>
            <a:ext cx="352246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transactionAmountInr</a:t>
            </a:r>
            <a:endParaRPr lang="en-US" sz="1450" dirty="0"/>
          </a:p>
        </p:txBody>
      </p:sp>
      <p:sp>
        <p:nvSpPr>
          <p:cNvPr id="31" name="Text 28"/>
          <p:cNvSpPr/>
          <p:nvPr/>
        </p:nvSpPr>
        <p:spPr>
          <a:xfrm>
            <a:off x="10250924" y="6318171"/>
            <a:ext cx="352246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Сумма транзакции в индийских рупиях (INR).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6147078" y="7263051"/>
            <a:ext cx="782264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Наши данные получены с платформы Kaggle.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7478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Подготовительный этап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53877"/>
            <a:ext cx="2870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Приведение типов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Даты к стандарту datetime.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Стандартизация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Названия столбцов (camelCase).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573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Преобразование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06385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Наименований для упрощения обработки.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Подсчет общих характеристик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8322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1041614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64072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Транзакций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905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Общее количество.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7228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99139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339733" y="6479024"/>
            <a:ext cx="3437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Уникальных клиентов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9694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 базе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79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Расчет средних показателей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950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Средний возраст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4542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46 лет.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157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0950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Средний баланс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4542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45 320 INR.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157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09505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Среднее количество транзакций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80858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104,2 на клиента.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9215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Начало аналитического блока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Начинаем изучение распределения и поведения транзакций.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17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Выявление паттернов.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3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Определение аномалий.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6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Сегментация клиентов.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52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распределения транзакций по регионам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2958"/>
            <a:ext cx="4196358" cy="1676519"/>
          </a:xfrm>
          <a:prstGeom prst="roundRect">
            <a:avLst>
              <a:gd name="adj" fmla="val 121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80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Топ-10 городов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29781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 количеству транзакций.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2958"/>
            <a:ext cx="4196358" cy="1676519"/>
          </a:xfrm>
          <a:prstGeom prst="roundRect">
            <a:avLst>
              <a:gd name="adj" fmla="val 121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80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Общая сумма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29781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Транзакций по регионам.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2958"/>
            <a:ext cx="4196358" cy="1676519"/>
          </a:xfrm>
          <a:prstGeom prst="roundRect">
            <a:avLst>
              <a:gd name="adj" fmla="val 121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80739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Географические особенности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65214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Активности клиентов.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940</Words>
  <Application>Microsoft Office PowerPoint</Application>
  <PresentationFormat>Произвольный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Aptos</vt:lpstr>
      <vt:lpstr>Arial</vt:lpstr>
      <vt:lpstr>Calibri</vt:lpstr>
      <vt:lpstr>Geist</vt:lpstr>
      <vt:lpstr>Noto Serif SC Bold</vt:lpstr>
      <vt:lpstr>Syne</vt:lpstr>
      <vt:lpstr>Syne Bold</vt:lpstr>
      <vt:lpstr>Syne Extra Bold</vt:lpstr>
      <vt:lpstr>Office Theme</vt:lpstr>
      <vt:lpstr>1_Office Theme</vt:lpstr>
      <vt:lpstr>2_Office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5</cp:revision>
  <dcterms:created xsi:type="dcterms:W3CDTF">2025-05-31T03:54:11Z</dcterms:created>
  <dcterms:modified xsi:type="dcterms:W3CDTF">2025-05-31T05:18:32Z</dcterms:modified>
</cp:coreProperties>
</file>